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(MS)" panose="020B0604020202020204" charset="0"/>
      <p:regular r:id="rId16"/>
    </p:embeddedFont>
    <p:embeddedFont>
      <p:font typeface="Calibri (MS) Bold" panose="020B0604020202020204" charset="0"/>
      <p:regular r:id="rId17"/>
    </p:embeddedFont>
    <p:embeddedFont>
      <p:font typeface="Canva Student Font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44A7"/>
    <a:srgbClr val="118DFF"/>
    <a:srgbClr val="12239E"/>
    <a:srgbClr val="6B007B"/>
    <a:srgbClr val="E66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F4711-BB34-45D5-873A-9CEE3EFDC22F}" type="datetimeFigureOut">
              <a:rPr lang="en-IN" smtClean="0"/>
              <a:t>25-12-2023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F5DF50-80E8-4185-B97B-7C2866BAF2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40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5DF50-80E8-4185-B97B-7C2866BAF29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427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NmNmNzc3NGItZjFiYi00NWM3LTk3NjItNzNkMjA1MTc2MzIzIiwidCI6ImM2ZTU0OWIzLTVmNDUtNDAzMi1hYWU5LWQ0MjQ0ZGM1YjJjNCJ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A5C38D1-0E68-7B61-B475-FB55485891BF}"/>
              </a:ext>
            </a:extLst>
          </p:cNvPr>
          <p:cNvSpPr/>
          <p:nvPr/>
        </p:nvSpPr>
        <p:spPr>
          <a:xfrm>
            <a:off x="1752600" y="2933700"/>
            <a:ext cx="15506700" cy="6132282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 2"/>
          <p:cNvSpPr/>
          <p:nvPr/>
        </p:nvSpPr>
        <p:spPr>
          <a:xfrm>
            <a:off x="2072857" y="3244699"/>
            <a:ext cx="7071143" cy="5468807"/>
          </a:xfrm>
          <a:custGeom>
            <a:avLst/>
            <a:gdLst/>
            <a:ahLst/>
            <a:cxnLst/>
            <a:rect l="l" t="t" r="r" b="b"/>
            <a:pathLst>
              <a:path w="7071143" h="5468807">
                <a:moveTo>
                  <a:pt x="0" y="0"/>
                </a:moveTo>
                <a:lnTo>
                  <a:pt x="7071143" y="0"/>
                </a:lnTo>
                <a:lnTo>
                  <a:pt x="7071143" y="5468807"/>
                </a:lnTo>
                <a:lnTo>
                  <a:pt x="0" y="5468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734" b="69606" l="10000" r="90000"/>
                      </a14:imgEffect>
                    </a14:imgLayer>
                  </a14:imgProps>
                </a:ext>
              </a:extLst>
            </a:blip>
            <a:stretch>
              <a:fillRect b="-2929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19150"/>
            <a:ext cx="16230600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libri (MS) Bold"/>
              </a:rPr>
              <a:t>Provide Insights to the Product Strategy Team</a:t>
            </a:r>
          </a:p>
        </p:txBody>
      </p:sp>
      <p:sp>
        <p:nvSpPr>
          <p:cNvPr id="4" name="Freeform 4"/>
          <p:cNvSpPr/>
          <p:nvPr/>
        </p:nvSpPr>
        <p:spPr>
          <a:xfrm>
            <a:off x="16426356" y="32474"/>
            <a:ext cx="1861644" cy="1861644"/>
          </a:xfrm>
          <a:custGeom>
            <a:avLst/>
            <a:gdLst/>
            <a:ahLst/>
            <a:cxnLst/>
            <a:rect l="l" t="t" r="r" b="b"/>
            <a:pathLst>
              <a:path w="1861644" h="1861644">
                <a:moveTo>
                  <a:pt x="0" y="0"/>
                </a:moveTo>
                <a:lnTo>
                  <a:pt x="1861644" y="0"/>
                </a:lnTo>
                <a:lnTo>
                  <a:pt x="1861644" y="1861644"/>
                </a:lnTo>
                <a:lnTo>
                  <a:pt x="0" y="1861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73605" y="3244699"/>
            <a:ext cx="6899910" cy="5468807"/>
          </a:xfrm>
          <a:custGeom>
            <a:avLst/>
            <a:gdLst/>
            <a:ahLst/>
            <a:cxnLst/>
            <a:rect l="l" t="t" r="r" b="b"/>
            <a:pathLst>
              <a:path w="6899910" h="5468807">
                <a:moveTo>
                  <a:pt x="0" y="0"/>
                </a:moveTo>
                <a:lnTo>
                  <a:pt x="6899910" y="0"/>
                </a:lnTo>
                <a:lnTo>
                  <a:pt x="6899910" y="5468807"/>
                </a:lnTo>
                <a:lnTo>
                  <a:pt x="0" y="54688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01" r="-1226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981626" y="1733550"/>
            <a:ext cx="4324747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libri (MS) Bold"/>
              </a:rPr>
              <a:t>Banking Domain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72857" y="3330424"/>
            <a:ext cx="7071143" cy="95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Calibri (MS) Bold"/>
              </a:rPr>
              <a:t>Mitron Bank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24608" y="9172575"/>
            <a:ext cx="3963392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</a:rPr>
              <a:t> Created by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libri (MS) Bold"/>
              </a:rPr>
              <a:t>G Viswavardhan Reddy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BB8D041-D16B-31B8-1224-56F9AF29D4C6}"/>
              </a:ext>
            </a:extLst>
          </p:cNvPr>
          <p:cNvSpPr/>
          <p:nvPr/>
        </p:nvSpPr>
        <p:spPr>
          <a:xfrm>
            <a:off x="15011400" y="6134100"/>
            <a:ext cx="1600200" cy="259296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2"/>
          <p:cNvGrpSpPr/>
          <p:nvPr/>
        </p:nvGrpSpPr>
        <p:grpSpPr>
          <a:xfrm>
            <a:off x="3875812" y="6739931"/>
            <a:ext cx="2904687" cy="2231313"/>
            <a:chOff x="0" y="0"/>
            <a:chExt cx="765021" cy="5876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5021" cy="587671"/>
            </a:xfrm>
            <a:custGeom>
              <a:avLst/>
              <a:gdLst/>
              <a:ahLst/>
              <a:cxnLst/>
              <a:rect l="l" t="t" r="r" b="b"/>
              <a:pathLst>
                <a:path w="765021" h="587671">
                  <a:moveTo>
                    <a:pt x="0" y="0"/>
                  </a:moveTo>
                  <a:lnTo>
                    <a:pt x="765021" y="0"/>
                  </a:lnTo>
                  <a:lnTo>
                    <a:pt x="765021" y="587671"/>
                  </a:lnTo>
                  <a:lnTo>
                    <a:pt x="0" y="5876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765021" cy="682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19150"/>
            <a:ext cx="16230600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libri (MS) Bold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778125"/>
            <a:ext cx="16230600" cy="17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 Bold"/>
              </a:rPr>
              <a:t>AtliQ Data Services</a:t>
            </a:r>
            <a:r>
              <a:rPr lang="en-US" sz="2499">
                <a:solidFill>
                  <a:srgbClr val="000000"/>
                </a:solidFill>
                <a:latin typeface="Calibri (MS)"/>
              </a:rPr>
              <a:t> came to know about this through an internal link and approached Mitron Bank with a proposal to implement this project. However, the strategy director of Mitron Bank,</a:t>
            </a:r>
            <a:r>
              <a:rPr lang="en-US" sz="2499">
                <a:solidFill>
                  <a:srgbClr val="000000"/>
                </a:solidFill>
                <a:latin typeface="Calibri (MS) Bold"/>
              </a:rPr>
              <a:t> Mr. Bashnir Rover</a:t>
            </a:r>
            <a:r>
              <a:rPr lang="en-US" sz="2499">
                <a:solidFill>
                  <a:srgbClr val="000000"/>
                </a:solidFill>
                <a:latin typeface="Calibri (MS)"/>
              </a:rPr>
              <a:t> is skeptical and asked them to do a pilot project with the sample data before handing over the full project. They provided a sample dataset of </a:t>
            </a:r>
            <a:r>
              <a:rPr lang="en-US" sz="2499">
                <a:solidFill>
                  <a:srgbClr val="000000"/>
                </a:solidFill>
                <a:latin typeface="Calibri (MS) Bold"/>
              </a:rPr>
              <a:t>4000 customers</a:t>
            </a:r>
            <a:r>
              <a:rPr lang="en-US" sz="2499">
                <a:solidFill>
                  <a:srgbClr val="000000"/>
                </a:solidFill>
                <a:latin typeface="Calibri (MS)"/>
              </a:rPr>
              <a:t> across five cities on their online spending and other details.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692275"/>
            <a:ext cx="16230600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 Bold"/>
              </a:rPr>
              <a:t>Mitron Bank</a:t>
            </a:r>
            <a:r>
              <a:rPr lang="en-US" sz="2499">
                <a:solidFill>
                  <a:srgbClr val="000000"/>
                </a:solidFill>
                <a:latin typeface="Calibri (MS)"/>
              </a:rPr>
              <a:t> is a legacy financial institution headquartered in Hyderabad. They want to introduce a new line of credit cards to broaden their product offerings and reach the financial market.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2045" y="7332662"/>
            <a:ext cx="2032695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Calibri (MS) Bold"/>
              </a:rPr>
              <a:t>dim_customers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75812" y="6282531"/>
            <a:ext cx="2904687" cy="309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customer_id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age_group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city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gender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marital status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occupation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avg_monthly_income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7332662"/>
            <a:ext cx="1582242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 Bold"/>
              </a:rPr>
              <a:t>fact_spends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63281" y="6456362"/>
            <a:ext cx="3176687" cy="222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customer_id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month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category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payment_type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spend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2045" y="4586288"/>
            <a:ext cx="243969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 Bold"/>
              </a:rPr>
              <a:t>Expectations: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971256"/>
            <a:ext cx="16217255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The analysis is expected to guide the product strategy team of Mitron Bank in tailoring credit cards based on customer needs and market trends.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5907881"/>
            <a:ext cx="110767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 Bold"/>
              </a:rPr>
              <a:t>Dataset: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89332B-6154-4ECA-3DC5-86B46BFC7D4B}"/>
              </a:ext>
            </a:extLst>
          </p:cNvPr>
          <p:cNvCxnSpPr/>
          <p:nvPr/>
        </p:nvCxnSpPr>
        <p:spPr>
          <a:xfrm flipV="1">
            <a:off x="13335000" y="6142831"/>
            <a:ext cx="1676400" cy="98186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4BAAB4-D0D2-3A34-9AB8-4AF3FC2A9F34}"/>
              </a:ext>
            </a:extLst>
          </p:cNvPr>
          <p:cNvCxnSpPr>
            <a:cxnSpLocks/>
          </p:cNvCxnSpPr>
          <p:nvPr/>
        </p:nvCxnSpPr>
        <p:spPr>
          <a:xfrm>
            <a:off x="13344576" y="7133431"/>
            <a:ext cx="1666824" cy="15454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2"/>
          <p:cNvSpPr txBox="1"/>
          <p:nvPr/>
        </p:nvSpPr>
        <p:spPr>
          <a:xfrm>
            <a:off x="14973368" y="6095206"/>
            <a:ext cx="1633879" cy="266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Calibri (MS)"/>
              </a:rPr>
              <a:t>May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Calibri (MS)"/>
              </a:rPr>
              <a:t>June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Calibri (MS)"/>
              </a:rPr>
              <a:t>July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Calibri (MS)"/>
              </a:rPr>
              <a:t>August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Calibri (MS)"/>
              </a:rPr>
              <a:t>September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Calibri (MS)"/>
              </a:rPr>
              <a:t>October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7E5CD2-7822-B65B-75F9-26A741BC9B6C}"/>
              </a:ext>
            </a:extLst>
          </p:cNvPr>
          <p:cNvSpPr/>
          <p:nvPr/>
        </p:nvSpPr>
        <p:spPr>
          <a:xfrm>
            <a:off x="5252608" y="3944508"/>
            <a:ext cx="4495205" cy="191759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ECDB87-72FB-17A5-D5FA-56BAB35059A9}"/>
              </a:ext>
            </a:extLst>
          </p:cNvPr>
          <p:cNvSpPr/>
          <p:nvPr/>
        </p:nvSpPr>
        <p:spPr>
          <a:xfrm>
            <a:off x="10804873" y="3991830"/>
            <a:ext cx="5821027" cy="187027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F9F177-8DC5-5216-E763-547858F3CBC9}"/>
              </a:ext>
            </a:extLst>
          </p:cNvPr>
          <p:cNvSpPr/>
          <p:nvPr/>
        </p:nvSpPr>
        <p:spPr>
          <a:xfrm>
            <a:off x="4631757" y="6898416"/>
            <a:ext cx="5647702" cy="184473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6C1E08-F8C1-A89E-0B3E-F85E98AEF867}"/>
              </a:ext>
            </a:extLst>
          </p:cNvPr>
          <p:cNvSpPr/>
          <p:nvPr/>
        </p:nvSpPr>
        <p:spPr>
          <a:xfrm>
            <a:off x="10972800" y="6898415"/>
            <a:ext cx="5498545" cy="187027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2"/>
          <p:cNvSpPr txBox="1"/>
          <p:nvPr/>
        </p:nvSpPr>
        <p:spPr>
          <a:xfrm>
            <a:off x="1028700" y="819150"/>
            <a:ext cx="16230600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Approach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783466"/>
            <a:ext cx="1623060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Average Monthly Expense = (May + June + July + August + September + October) spends / 6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92275"/>
            <a:ext cx="16230600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The customer’s expense might vary from month to month for the same category, so I have used the average monthly expense of the customer in the dashboard by aggregating six months of spending.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3935991"/>
            <a:ext cx="3359537" cy="3147579"/>
          </a:xfrm>
          <a:custGeom>
            <a:avLst/>
            <a:gdLst/>
            <a:ahLst/>
            <a:cxnLst/>
            <a:rect l="l" t="t" r="r" b="b"/>
            <a:pathLst>
              <a:path w="3359537" h="3147579">
                <a:moveTo>
                  <a:pt x="0" y="0"/>
                </a:moveTo>
                <a:lnTo>
                  <a:pt x="3359537" y="0"/>
                </a:lnTo>
                <a:lnTo>
                  <a:pt x="3359537" y="3147579"/>
                </a:lnTo>
                <a:lnTo>
                  <a:pt x="0" y="3147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252609" y="3923542"/>
            <a:ext cx="4495205" cy="17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Why 35-45 age group have a higher Income Utilization % than the 25-34, even though the absolute expense is less?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23016" y="3944508"/>
            <a:ext cx="5802884" cy="17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Because the incomes of both groups are different, I have used their </a:t>
            </a:r>
            <a:r>
              <a:rPr kumimoji="0" lang="en-US" sz="24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expense %</a:t>
            </a:r>
            <a:r>
              <a:rPr kumimoji="0" lang="en-US" sz="24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to find customers eligible for new lines of credit cards.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3272416"/>
            <a:ext cx="162541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4676361" y="6958795"/>
            <a:ext cx="5647702" cy="222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Across Demographics</a:t>
            </a:r>
          </a:p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percentage contribution of each expense category to the total spending </a:t>
            </a: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across all groups</a:t>
            </a:r>
            <a:r>
              <a:rPr kumimoji="0" lang="en-US" sz="24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of selected customer demographics.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12187" y="6958795"/>
            <a:ext cx="6224543" cy="17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Within Demographics</a:t>
            </a:r>
          </a:p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percentage contribution of each expense category to the total spending </a:t>
            </a:r>
            <a:r>
              <a:rPr kumimoji="0" lang="en-US" sz="24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within each group.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AD8A62-8856-69AD-ED0F-D39AF150951E}"/>
              </a:ext>
            </a:extLst>
          </p:cNvPr>
          <p:cNvCxnSpPr>
            <a:cxnSpLocks/>
          </p:cNvCxnSpPr>
          <p:nvPr/>
        </p:nvCxnSpPr>
        <p:spPr>
          <a:xfrm>
            <a:off x="4388237" y="4914900"/>
            <a:ext cx="8643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70A57D-5440-CF5D-A31D-2712416DD7A5}"/>
              </a:ext>
            </a:extLst>
          </p:cNvPr>
          <p:cNvCxnSpPr>
            <a:cxnSpLocks/>
          </p:cNvCxnSpPr>
          <p:nvPr/>
        </p:nvCxnSpPr>
        <p:spPr>
          <a:xfrm>
            <a:off x="9747816" y="4914900"/>
            <a:ext cx="10570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446D17-B8AD-47BB-2AF6-E7AB15094362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7543800" y="4645526"/>
            <a:ext cx="6553200" cy="2174374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337566-1434-0274-AB18-5AAB4838B595}"/>
              </a:ext>
            </a:extLst>
          </p:cNvPr>
          <p:cNvCxnSpPr>
            <a:cxnSpLocks/>
            <a:stCxn id="34" idx="5"/>
          </p:cNvCxnSpPr>
          <p:nvPr/>
        </p:nvCxnSpPr>
        <p:spPr>
          <a:xfrm flipH="1">
            <a:off x="13715386" y="4897151"/>
            <a:ext cx="1747470" cy="19074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9B02D346-5BF9-BAE5-FD10-63E5EE8A836D}"/>
              </a:ext>
            </a:extLst>
          </p:cNvPr>
          <p:cNvSpPr/>
          <p:nvPr/>
        </p:nvSpPr>
        <p:spPr>
          <a:xfrm>
            <a:off x="14097000" y="4289673"/>
            <a:ext cx="1600200" cy="7117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490903-5220-E079-551F-8BAC324F9CE2}"/>
              </a:ext>
            </a:extLst>
          </p:cNvPr>
          <p:cNvSpPr/>
          <p:nvPr/>
        </p:nvSpPr>
        <p:spPr>
          <a:xfrm>
            <a:off x="10134600" y="1957003"/>
            <a:ext cx="6629400" cy="259296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 2"/>
          <p:cNvSpPr/>
          <p:nvPr/>
        </p:nvSpPr>
        <p:spPr>
          <a:xfrm>
            <a:off x="1028700" y="1738156"/>
            <a:ext cx="8167686" cy="4626289"/>
          </a:xfrm>
          <a:custGeom>
            <a:avLst/>
            <a:gdLst/>
            <a:ahLst/>
            <a:cxnLst/>
            <a:rect l="l" t="t" r="r" b="b"/>
            <a:pathLst>
              <a:path w="8167686" h="4626289">
                <a:moveTo>
                  <a:pt x="0" y="0"/>
                </a:moveTo>
                <a:lnTo>
                  <a:pt x="8167686" y="0"/>
                </a:lnTo>
                <a:lnTo>
                  <a:pt x="8167686" y="4626288"/>
                </a:lnTo>
                <a:lnTo>
                  <a:pt x="0" y="4626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6571918"/>
            <a:ext cx="8167686" cy="2686382"/>
          </a:xfrm>
          <a:custGeom>
            <a:avLst/>
            <a:gdLst/>
            <a:ahLst/>
            <a:cxnLst/>
            <a:rect l="l" t="t" r="r" b="b"/>
            <a:pathLst>
              <a:path w="8167686" h="2686382">
                <a:moveTo>
                  <a:pt x="0" y="0"/>
                </a:moveTo>
                <a:lnTo>
                  <a:pt x="8167686" y="0"/>
                </a:lnTo>
                <a:lnTo>
                  <a:pt x="8167686" y="2686382"/>
                </a:lnTo>
                <a:lnTo>
                  <a:pt x="0" y="2686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19150"/>
            <a:ext cx="16230600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libri (MS) Bold"/>
              </a:rPr>
              <a:t>Age Group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96844" y="1889318"/>
            <a:ext cx="7164799" cy="266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Calibri (MS)"/>
              </a:rPr>
              <a:t>25-34 and 35-45 are high-value customers for new credit cards. 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Calibri (MS)"/>
              </a:rPr>
              <a:t>25-34 for all categories - more importantly (bills, groceries, electronics, travel, and food)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Calibri (MS)"/>
              </a:rPr>
              <a:t>35-45 for categories - more importantly (bills, groceries, electronics, and health and wellness).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93060" y="5269339"/>
            <a:ext cx="37236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No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96844" y="6082139"/>
            <a:ext cx="7164799" cy="266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Calibri (MS)"/>
              </a:rPr>
              <a:t>The 21-24 age group spends 22.07% expense on entertainment. They can be offered credit cards with entertainment brands like</a:t>
            </a:r>
            <a:r>
              <a:rPr lang="en-US" sz="249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Calibri (MS) Bold"/>
              </a:rPr>
              <a:t>BookMyShow</a:t>
            </a:r>
            <a:r>
              <a:rPr lang="en-US" sz="2499" dirty="0">
                <a:solidFill>
                  <a:srgbClr val="000000"/>
                </a:solidFill>
                <a:latin typeface="Calibri (MS) Bold"/>
              </a:rPr>
              <a:t>, INOX Cinemas, PVR Cinemas...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Calibri (MS)"/>
              </a:rPr>
              <a:t>45+ for categories - more importantly (bills, groceries, and health and wellness).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96844" y="4894689"/>
            <a:ext cx="716479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Does this mean the rest of the groups are not eligible?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E678BA-D3CA-F376-D86D-B1DE38239164}"/>
              </a:ext>
            </a:extLst>
          </p:cNvPr>
          <p:cNvCxnSpPr>
            <a:cxnSpLocks/>
          </p:cNvCxnSpPr>
          <p:nvPr/>
        </p:nvCxnSpPr>
        <p:spPr>
          <a:xfrm>
            <a:off x="3352800" y="2095500"/>
            <a:ext cx="6858000" cy="0"/>
          </a:xfrm>
          <a:prstGeom prst="line">
            <a:avLst/>
          </a:prstGeom>
          <a:ln w="28575" cap="flat" cmpd="sng" algn="ctr">
            <a:solidFill>
              <a:srgbClr val="12239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7F800FF-B211-21DB-ABE7-DAE6F22C1AD0}"/>
              </a:ext>
            </a:extLst>
          </p:cNvPr>
          <p:cNvSpPr/>
          <p:nvPr/>
        </p:nvSpPr>
        <p:spPr>
          <a:xfrm>
            <a:off x="1505857" y="4229100"/>
            <a:ext cx="2438400" cy="964039"/>
          </a:xfrm>
          <a:prstGeom prst="ellipse">
            <a:avLst/>
          </a:prstGeom>
          <a:noFill/>
          <a:ln>
            <a:solidFill>
              <a:srgbClr val="12239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BF68E05-51B2-0430-397B-48D281C783B3}"/>
              </a:ext>
            </a:extLst>
          </p:cNvPr>
          <p:cNvCxnSpPr>
            <a:cxnSpLocks/>
          </p:cNvCxnSpPr>
          <p:nvPr/>
        </p:nvCxnSpPr>
        <p:spPr>
          <a:xfrm flipV="1">
            <a:off x="2819400" y="2247900"/>
            <a:ext cx="9144000" cy="1219200"/>
          </a:xfrm>
          <a:prstGeom prst="line">
            <a:avLst/>
          </a:prstGeom>
          <a:ln w="28575" cap="flat" cmpd="sng" algn="ctr">
            <a:solidFill>
              <a:srgbClr val="E66C3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C05E37F-082D-0D7B-25E8-F76DBEEB4561}"/>
              </a:ext>
            </a:extLst>
          </p:cNvPr>
          <p:cNvSpPr/>
          <p:nvPr/>
        </p:nvSpPr>
        <p:spPr>
          <a:xfrm>
            <a:off x="4800600" y="4991100"/>
            <a:ext cx="1700029" cy="457199"/>
          </a:xfrm>
          <a:prstGeom prst="ellipse">
            <a:avLst/>
          </a:prstGeom>
          <a:noFill/>
          <a:ln>
            <a:solidFill>
              <a:srgbClr val="12239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8F85FE0-515C-ACCE-48F5-B386BFBF813C}"/>
              </a:ext>
            </a:extLst>
          </p:cNvPr>
          <p:cNvCxnSpPr>
            <a:cxnSpLocks/>
          </p:cNvCxnSpPr>
          <p:nvPr/>
        </p:nvCxnSpPr>
        <p:spPr>
          <a:xfrm flipV="1">
            <a:off x="3124200" y="3009900"/>
            <a:ext cx="7086600" cy="1219200"/>
          </a:xfrm>
          <a:prstGeom prst="line">
            <a:avLst/>
          </a:prstGeom>
          <a:ln w="28575" cap="flat" cmpd="sng" algn="ctr">
            <a:solidFill>
              <a:srgbClr val="12239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CB4FE44-3E8A-7DD4-DB39-608E7A47EFCA}"/>
              </a:ext>
            </a:extLst>
          </p:cNvPr>
          <p:cNvCxnSpPr>
            <a:cxnSpLocks/>
          </p:cNvCxnSpPr>
          <p:nvPr/>
        </p:nvCxnSpPr>
        <p:spPr>
          <a:xfrm flipV="1">
            <a:off x="5333815" y="3014507"/>
            <a:ext cx="4876985" cy="1993829"/>
          </a:xfrm>
          <a:prstGeom prst="line">
            <a:avLst/>
          </a:prstGeom>
          <a:ln w="28575" cap="flat" cmpd="sng" algn="ctr">
            <a:solidFill>
              <a:srgbClr val="12239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A697B12-866C-AE9C-228E-B8E9B6FA590D}"/>
              </a:ext>
            </a:extLst>
          </p:cNvPr>
          <p:cNvSpPr/>
          <p:nvPr/>
        </p:nvSpPr>
        <p:spPr>
          <a:xfrm>
            <a:off x="1505857" y="5008336"/>
            <a:ext cx="2356529" cy="730903"/>
          </a:xfrm>
          <a:prstGeom prst="ellipse">
            <a:avLst/>
          </a:prstGeom>
          <a:noFill/>
          <a:ln>
            <a:solidFill>
              <a:srgbClr val="E66C3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16EF8F8-E756-5C38-73BD-7C3D33A45CDD}"/>
              </a:ext>
            </a:extLst>
          </p:cNvPr>
          <p:cNvSpPr/>
          <p:nvPr/>
        </p:nvSpPr>
        <p:spPr>
          <a:xfrm>
            <a:off x="3747901" y="4839158"/>
            <a:ext cx="1143000" cy="580962"/>
          </a:xfrm>
          <a:prstGeom prst="ellipse">
            <a:avLst/>
          </a:prstGeom>
          <a:noFill/>
          <a:ln>
            <a:solidFill>
              <a:srgbClr val="E66C3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5DCCBF0-8659-86A3-9C98-147B76A9FB5C}"/>
              </a:ext>
            </a:extLst>
          </p:cNvPr>
          <p:cNvCxnSpPr>
            <a:cxnSpLocks/>
            <a:stCxn id="36" idx="7"/>
          </p:cNvCxnSpPr>
          <p:nvPr/>
        </p:nvCxnSpPr>
        <p:spPr>
          <a:xfrm flipV="1">
            <a:off x="3517280" y="3872370"/>
            <a:ext cx="6693520" cy="1243004"/>
          </a:xfrm>
          <a:prstGeom prst="line">
            <a:avLst/>
          </a:prstGeom>
          <a:ln w="28575" cap="flat" cmpd="sng" algn="ctr">
            <a:solidFill>
              <a:srgbClr val="E66C3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61827DB-4D66-BB5F-FBE0-81340B802F6F}"/>
              </a:ext>
            </a:extLst>
          </p:cNvPr>
          <p:cNvCxnSpPr>
            <a:cxnSpLocks/>
          </p:cNvCxnSpPr>
          <p:nvPr/>
        </p:nvCxnSpPr>
        <p:spPr>
          <a:xfrm flipV="1">
            <a:off x="4837575" y="3894833"/>
            <a:ext cx="5373225" cy="1118698"/>
          </a:xfrm>
          <a:prstGeom prst="line">
            <a:avLst/>
          </a:prstGeom>
          <a:ln w="28575" cap="flat" cmpd="sng" algn="ctr">
            <a:solidFill>
              <a:srgbClr val="E66C3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032E36D-AC75-C21A-6C61-2E50CF166B21}"/>
              </a:ext>
            </a:extLst>
          </p:cNvPr>
          <p:cNvSpPr/>
          <p:nvPr/>
        </p:nvSpPr>
        <p:spPr>
          <a:xfrm>
            <a:off x="1505857" y="7126444"/>
            <a:ext cx="1846944" cy="508269"/>
          </a:xfrm>
          <a:prstGeom prst="ellipse">
            <a:avLst/>
          </a:prstGeom>
          <a:noFill/>
          <a:ln>
            <a:solidFill>
              <a:srgbClr val="118D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AA31FB7-E81C-D8C9-D5EC-9708C372C831}"/>
              </a:ext>
            </a:extLst>
          </p:cNvPr>
          <p:cNvCxnSpPr>
            <a:cxnSpLocks/>
          </p:cNvCxnSpPr>
          <p:nvPr/>
        </p:nvCxnSpPr>
        <p:spPr>
          <a:xfrm flipV="1">
            <a:off x="2819400" y="6364445"/>
            <a:ext cx="7620000" cy="761999"/>
          </a:xfrm>
          <a:prstGeom prst="line">
            <a:avLst/>
          </a:prstGeom>
          <a:ln w="28575" cap="flat" cmpd="sng" algn="ctr">
            <a:solidFill>
              <a:srgbClr val="118D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16BDE4B-BE12-0519-F88E-0800C4F737A3}"/>
              </a:ext>
            </a:extLst>
          </p:cNvPr>
          <p:cNvSpPr/>
          <p:nvPr/>
        </p:nvSpPr>
        <p:spPr>
          <a:xfrm>
            <a:off x="1658256" y="8597631"/>
            <a:ext cx="3828143" cy="508269"/>
          </a:xfrm>
          <a:prstGeom prst="ellipse">
            <a:avLst/>
          </a:prstGeom>
          <a:noFill/>
          <a:ln>
            <a:solidFill>
              <a:srgbClr val="6B007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3660D8-E42E-D3DE-D11A-CAA4EE201ED3}"/>
              </a:ext>
            </a:extLst>
          </p:cNvPr>
          <p:cNvCxnSpPr>
            <a:cxnSpLocks/>
          </p:cNvCxnSpPr>
          <p:nvPr/>
        </p:nvCxnSpPr>
        <p:spPr>
          <a:xfrm flipV="1">
            <a:off x="5333815" y="8126300"/>
            <a:ext cx="4724585" cy="616489"/>
          </a:xfrm>
          <a:prstGeom prst="line">
            <a:avLst/>
          </a:prstGeom>
          <a:ln w="28575" cap="flat" cmpd="sng" algn="ctr">
            <a:solidFill>
              <a:srgbClr val="6B007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DCC367-AC02-1D97-E837-4ED4EBA08702}"/>
              </a:ext>
            </a:extLst>
          </p:cNvPr>
          <p:cNvSpPr/>
          <p:nvPr/>
        </p:nvSpPr>
        <p:spPr>
          <a:xfrm>
            <a:off x="9896843" y="1787525"/>
            <a:ext cx="7164799" cy="188614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9896844" y="1889318"/>
            <a:ext cx="7164799" cy="17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Calibri (MS)"/>
              </a:rPr>
              <a:t>Mumbai, Delhi, and Bengaluru are high-value customers for new credit cards for all categories - more importantly (bills, groceries, electronics, health and wellness, and travel). </a:t>
            </a:r>
          </a:p>
        </p:txBody>
      </p:sp>
      <p:sp>
        <p:nvSpPr>
          <p:cNvPr id="2" name="Freeform 2"/>
          <p:cNvSpPr/>
          <p:nvPr/>
        </p:nvSpPr>
        <p:spPr>
          <a:xfrm>
            <a:off x="1028700" y="1787525"/>
            <a:ext cx="8115300" cy="4572659"/>
          </a:xfrm>
          <a:custGeom>
            <a:avLst/>
            <a:gdLst/>
            <a:ahLst/>
            <a:cxnLst/>
            <a:rect l="l" t="t" r="r" b="b"/>
            <a:pathLst>
              <a:path w="8115300" h="4572659">
                <a:moveTo>
                  <a:pt x="0" y="0"/>
                </a:moveTo>
                <a:lnTo>
                  <a:pt x="8115300" y="0"/>
                </a:lnTo>
                <a:lnTo>
                  <a:pt x="8115300" y="4572659"/>
                </a:lnTo>
                <a:lnTo>
                  <a:pt x="0" y="4572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6537482"/>
            <a:ext cx="8115300" cy="2539592"/>
          </a:xfrm>
          <a:custGeom>
            <a:avLst/>
            <a:gdLst/>
            <a:ahLst/>
            <a:cxnLst/>
            <a:rect l="l" t="t" r="r" b="b"/>
            <a:pathLst>
              <a:path w="8115300" h="2539592">
                <a:moveTo>
                  <a:pt x="0" y="0"/>
                </a:moveTo>
                <a:lnTo>
                  <a:pt x="8115300" y="0"/>
                </a:lnTo>
                <a:lnTo>
                  <a:pt x="8115300" y="2539592"/>
                </a:lnTo>
                <a:lnTo>
                  <a:pt x="0" y="2539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293060" y="4793089"/>
            <a:ext cx="37236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No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96844" y="5788182"/>
            <a:ext cx="7164799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Chennai and Hyderabad are also eligible for specific category-wise credit cards (bills, groceries, and electronics...)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19150"/>
            <a:ext cx="16230600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libri (MS) Bold"/>
              </a:rPr>
              <a:t>City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96844" y="4418439"/>
            <a:ext cx="716479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Does this mean the rest of the groups are not eligible?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02F9E2-B1A8-3B71-511C-AF99AC7D5BAC}"/>
              </a:ext>
            </a:extLst>
          </p:cNvPr>
          <p:cNvCxnSpPr>
            <a:cxnSpLocks/>
          </p:cNvCxnSpPr>
          <p:nvPr/>
        </p:nvCxnSpPr>
        <p:spPr>
          <a:xfrm>
            <a:off x="3429000" y="2095500"/>
            <a:ext cx="7086600" cy="0"/>
          </a:xfrm>
          <a:prstGeom prst="line">
            <a:avLst/>
          </a:prstGeom>
          <a:ln w="28575" cap="flat" cmpd="sng" algn="ctr">
            <a:solidFill>
              <a:srgbClr val="E044A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4FC1FF-2519-107C-A6A8-29F557F3D22F}"/>
              </a:ext>
            </a:extLst>
          </p:cNvPr>
          <p:cNvCxnSpPr>
            <a:cxnSpLocks/>
          </p:cNvCxnSpPr>
          <p:nvPr/>
        </p:nvCxnSpPr>
        <p:spPr>
          <a:xfrm flipV="1">
            <a:off x="3581400" y="2247900"/>
            <a:ext cx="8382000" cy="914400"/>
          </a:xfrm>
          <a:prstGeom prst="line">
            <a:avLst/>
          </a:prstGeom>
          <a:ln w="28575" cap="flat" cmpd="sng" algn="ctr">
            <a:solidFill>
              <a:srgbClr val="E66C3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304DFB-B956-5491-B367-4AA640EC6491}"/>
              </a:ext>
            </a:extLst>
          </p:cNvPr>
          <p:cNvCxnSpPr>
            <a:cxnSpLocks/>
          </p:cNvCxnSpPr>
          <p:nvPr/>
        </p:nvCxnSpPr>
        <p:spPr>
          <a:xfrm flipV="1">
            <a:off x="2362200" y="2197294"/>
            <a:ext cx="10930860" cy="897091"/>
          </a:xfrm>
          <a:prstGeom prst="line">
            <a:avLst/>
          </a:prstGeom>
          <a:ln w="28575" cap="flat" cmpd="sng" algn="ctr">
            <a:solidFill>
              <a:srgbClr val="118D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EFAC7A3-4D74-CC08-971B-A1A812118A53}"/>
              </a:ext>
            </a:extLst>
          </p:cNvPr>
          <p:cNvSpPr/>
          <p:nvPr/>
        </p:nvSpPr>
        <p:spPr>
          <a:xfrm>
            <a:off x="1600200" y="4418439"/>
            <a:ext cx="4114800" cy="13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8BC202-8101-7753-9C0F-9D081EC79AC2}"/>
              </a:ext>
            </a:extLst>
          </p:cNvPr>
          <p:cNvCxnSpPr>
            <a:cxnSpLocks/>
          </p:cNvCxnSpPr>
          <p:nvPr/>
        </p:nvCxnSpPr>
        <p:spPr>
          <a:xfrm flipV="1">
            <a:off x="5257800" y="3314700"/>
            <a:ext cx="6629400" cy="137160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EF3ADE7-966C-B1EE-E197-6B400D0AB32F}"/>
              </a:ext>
            </a:extLst>
          </p:cNvPr>
          <p:cNvSpPr/>
          <p:nvPr/>
        </p:nvSpPr>
        <p:spPr>
          <a:xfrm>
            <a:off x="1981200" y="7328559"/>
            <a:ext cx="3581400" cy="558141"/>
          </a:xfrm>
          <a:prstGeom prst="ellipse">
            <a:avLst/>
          </a:prstGeom>
          <a:noFill/>
          <a:ln>
            <a:solidFill>
              <a:srgbClr val="12239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9064AF8-899E-AE09-B53F-F5CA9DBA5806}"/>
              </a:ext>
            </a:extLst>
          </p:cNvPr>
          <p:cNvSpPr/>
          <p:nvPr/>
        </p:nvSpPr>
        <p:spPr>
          <a:xfrm>
            <a:off x="1981200" y="8166759"/>
            <a:ext cx="3581400" cy="558141"/>
          </a:xfrm>
          <a:prstGeom prst="ellipse">
            <a:avLst/>
          </a:prstGeom>
          <a:noFill/>
          <a:ln>
            <a:solidFill>
              <a:srgbClr val="6B007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98D830-D513-90A5-16E8-98374A93B809}"/>
              </a:ext>
            </a:extLst>
          </p:cNvPr>
          <p:cNvCxnSpPr>
            <a:cxnSpLocks/>
          </p:cNvCxnSpPr>
          <p:nvPr/>
        </p:nvCxnSpPr>
        <p:spPr>
          <a:xfrm flipV="1">
            <a:off x="5535386" y="6117840"/>
            <a:ext cx="4561114" cy="1479085"/>
          </a:xfrm>
          <a:prstGeom prst="line">
            <a:avLst/>
          </a:prstGeom>
          <a:ln w="28575" cap="flat" cmpd="sng" algn="ctr">
            <a:solidFill>
              <a:srgbClr val="12239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DE2A89-9299-B355-ACDD-D76346FAA914}"/>
              </a:ext>
            </a:extLst>
          </p:cNvPr>
          <p:cNvCxnSpPr>
            <a:cxnSpLocks/>
          </p:cNvCxnSpPr>
          <p:nvPr/>
        </p:nvCxnSpPr>
        <p:spPr>
          <a:xfrm flipV="1">
            <a:off x="5535386" y="6144478"/>
            <a:ext cx="6428014" cy="2219405"/>
          </a:xfrm>
          <a:prstGeom prst="line">
            <a:avLst/>
          </a:prstGeom>
          <a:ln w="28575" cap="flat" cmpd="sng" algn="ctr">
            <a:solidFill>
              <a:srgbClr val="6B007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88AA9-EB15-843D-C8BC-03B4E9EFD0B6}"/>
              </a:ext>
            </a:extLst>
          </p:cNvPr>
          <p:cNvSpPr/>
          <p:nvPr/>
        </p:nvSpPr>
        <p:spPr>
          <a:xfrm>
            <a:off x="9896843" y="1787525"/>
            <a:ext cx="7164799" cy="15271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9896844" y="1889318"/>
            <a:ext cx="7164799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Calibri (MS)"/>
              </a:rPr>
              <a:t>Males are high-value customers for new credit cards for all categories - more importantly (bills, groceries, electronics, travel, food, and entertainment). </a:t>
            </a:r>
          </a:p>
        </p:txBody>
      </p:sp>
      <p:sp>
        <p:nvSpPr>
          <p:cNvPr id="2" name="Freeform 2"/>
          <p:cNvSpPr/>
          <p:nvPr/>
        </p:nvSpPr>
        <p:spPr>
          <a:xfrm>
            <a:off x="1028700" y="1787525"/>
            <a:ext cx="8289101" cy="4602402"/>
          </a:xfrm>
          <a:custGeom>
            <a:avLst/>
            <a:gdLst/>
            <a:ahLst/>
            <a:cxnLst/>
            <a:rect l="l" t="t" r="r" b="b"/>
            <a:pathLst>
              <a:path w="8289101" h="4602402">
                <a:moveTo>
                  <a:pt x="0" y="0"/>
                </a:moveTo>
                <a:lnTo>
                  <a:pt x="8289101" y="0"/>
                </a:lnTo>
                <a:lnTo>
                  <a:pt x="8289101" y="4602402"/>
                </a:lnTo>
                <a:lnTo>
                  <a:pt x="0" y="4602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6609788"/>
            <a:ext cx="8289101" cy="2579247"/>
          </a:xfrm>
          <a:custGeom>
            <a:avLst/>
            <a:gdLst/>
            <a:ahLst/>
            <a:cxnLst/>
            <a:rect l="l" t="t" r="r" b="b"/>
            <a:pathLst>
              <a:path w="8289101" h="2579247">
                <a:moveTo>
                  <a:pt x="0" y="0"/>
                </a:moveTo>
                <a:lnTo>
                  <a:pt x="8289101" y="0"/>
                </a:lnTo>
                <a:lnTo>
                  <a:pt x="8289101" y="2579247"/>
                </a:lnTo>
                <a:lnTo>
                  <a:pt x="0" y="2579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19150"/>
            <a:ext cx="16230600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libri (MS) Bold"/>
              </a:rPr>
              <a:t>Gender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93060" y="4793089"/>
            <a:ext cx="37236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No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96844" y="4418439"/>
            <a:ext cx="716479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Does this mean the rest of the groups are not eligible?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96844" y="5788182"/>
            <a:ext cx="7164799" cy="353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Females are also eligible for specific category-wise credit cards (Health and wellness and apparel). They can be offered credit cards with a wide range of benefits, such as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libri (MS) Bold"/>
              </a:rPr>
              <a:t>discounts on annual doctor checkups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libri (MS) Bold"/>
              </a:rPr>
              <a:t>complimentary fitness sessions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libri (MS) Bold"/>
              </a:rPr>
              <a:t>free video consultations with doctors, and many more.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E3B5B6-0D84-C010-8A01-E3A8893A8095}"/>
              </a:ext>
            </a:extLst>
          </p:cNvPr>
          <p:cNvCxnSpPr>
            <a:cxnSpLocks/>
          </p:cNvCxnSpPr>
          <p:nvPr/>
        </p:nvCxnSpPr>
        <p:spPr>
          <a:xfrm>
            <a:off x="3505200" y="2095500"/>
            <a:ext cx="6391643" cy="0"/>
          </a:xfrm>
          <a:prstGeom prst="line">
            <a:avLst/>
          </a:prstGeom>
          <a:ln w="28575" cap="flat" cmpd="sng" algn="ctr">
            <a:solidFill>
              <a:srgbClr val="12239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B71A16B-2432-793D-A952-F824C54DAAFB}"/>
              </a:ext>
            </a:extLst>
          </p:cNvPr>
          <p:cNvSpPr/>
          <p:nvPr/>
        </p:nvSpPr>
        <p:spPr>
          <a:xfrm>
            <a:off x="1524000" y="4352266"/>
            <a:ext cx="2438400" cy="1324634"/>
          </a:xfrm>
          <a:prstGeom prst="ellipse">
            <a:avLst/>
          </a:prstGeom>
          <a:noFill/>
          <a:ln>
            <a:solidFill>
              <a:srgbClr val="12239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A387BF-5C00-8786-9E1E-5052CDBF577F}"/>
              </a:ext>
            </a:extLst>
          </p:cNvPr>
          <p:cNvSpPr/>
          <p:nvPr/>
        </p:nvSpPr>
        <p:spPr>
          <a:xfrm>
            <a:off x="4876800" y="4991100"/>
            <a:ext cx="2438400" cy="685800"/>
          </a:xfrm>
          <a:prstGeom prst="ellipse">
            <a:avLst/>
          </a:prstGeom>
          <a:noFill/>
          <a:ln>
            <a:solidFill>
              <a:srgbClr val="12239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0D1676-F47F-2EDF-1D16-82B15A5A33A6}"/>
              </a:ext>
            </a:extLst>
          </p:cNvPr>
          <p:cNvCxnSpPr>
            <a:cxnSpLocks/>
          </p:cNvCxnSpPr>
          <p:nvPr/>
        </p:nvCxnSpPr>
        <p:spPr>
          <a:xfrm flipV="1">
            <a:off x="3590557" y="2705100"/>
            <a:ext cx="11116043" cy="1828800"/>
          </a:xfrm>
          <a:prstGeom prst="line">
            <a:avLst/>
          </a:prstGeom>
          <a:ln w="28575" cap="flat" cmpd="sng" algn="ctr">
            <a:solidFill>
              <a:srgbClr val="12239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71437-D6F2-B318-6986-7DEA8FCDCA5D}"/>
              </a:ext>
            </a:extLst>
          </p:cNvPr>
          <p:cNvCxnSpPr>
            <a:cxnSpLocks/>
          </p:cNvCxnSpPr>
          <p:nvPr/>
        </p:nvCxnSpPr>
        <p:spPr>
          <a:xfrm flipV="1">
            <a:off x="6248400" y="2674755"/>
            <a:ext cx="8458200" cy="2287111"/>
          </a:xfrm>
          <a:prstGeom prst="line">
            <a:avLst/>
          </a:prstGeom>
          <a:ln w="28575" cap="flat" cmpd="sng" algn="ctr">
            <a:solidFill>
              <a:srgbClr val="12239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8BB09DB-C765-4271-60AA-3582216EE663}"/>
              </a:ext>
            </a:extLst>
          </p:cNvPr>
          <p:cNvSpPr/>
          <p:nvPr/>
        </p:nvSpPr>
        <p:spPr>
          <a:xfrm>
            <a:off x="1676400" y="7324066"/>
            <a:ext cx="1524000" cy="917575"/>
          </a:xfrm>
          <a:prstGeom prst="ellipse">
            <a:avLst/>
          </a:prstGeom>
          <a:noFill/>
          <a:ln>
            <a:solidFill>
              <a:srgbClr val="118D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588924-EE5C-0AEF-1E75-62D8C53C2053}"/>
              </a:ext>
            </a:extLst>
          </p:cNvPr>
          <p:cNvCxnSpPr>
            <a:cxnSpLocks/>
          </p:cNvCxnSpPr>
          <p:nvPr/>
        </p:nvCxnSpPr>
        <p:spPr>
          <a:xfrm flipV="1">
            <a:off x="3048000" y="5981700"/>
            <a:ext cx="7164799" cy="1525111"/>
          </a:xfrm>
          <a:prstGeom prst="line">
            <a:avLst/>
          </a:prstGeom>
          <a:ln w="28575" cap="flat" cmpd="sng" algn="ctr">
            <a:solidFill>
              <a:srgbClr val="118D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1B4634-C09A-3000-B62A-4FF11EB699F6}"/>
              </a:ext>
            </a:extLst>
          </p:cNvPr>
          <p:cNvSpPr/>
          <p:nvPr/>
        </p:nvSpPr>
        <p:spPr>
          <a:xfrm>
            <a:off x="9896843" y="1787525"/>
            <a:ext cx="7164799" cy="144799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9896844" y="1889318"/>
            <a:ext cx="7164799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Calibri (MS)"/>
              </a:rPr>
              <a:t>Married are high-value customers for new credit cards for all categories - more importantly (bills, groceries, electronics, health and wellness, and travel). </a:t>
            </a:r>
          </a:p>
        </p:txBody>
      </p:sp>
      <p:sp>
        <p:nvSpPr>
          <p:cNvPr id="2" name="Freeform 2"/>
          <p:cNvSpPr/>
          <p:nvPr/>
        </p:nvSpPr>
        <p:spPr>
          <a:xfrm>
            <a:off x="1028700" y="1787525"/>
            <a:ext cx="8115300" cy="4603645"/>
          </a:xfrm>
          <a:custGeom>
            <a:avLst/>
            <a:gdLst/>
            <a:ahLst/>
            <a:cxnLst/>
            <a:rect l="l" t="t" r="r" b="b"/>
            <a:pathLst>
              <a:path w="8115300" h="4603645">
                <a:moveTo>
                  <a:pt x="0" y="0"/>
                </a:moveTo>
                <a:lnTo>
                  <a:pt x="8115300" y="0"/>
                </a:lnTo>
                <a:lnTo>
                  <a:pt x="8115300" y="4603645"/>
                </a:lnTo>
                <a:lnTo>
                  <a:pt x="0" y="4603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049933"/>
            <a:ext cx="8115300" cy="2208367"/>
          </a:xfrm>
          <a:custGeom>
            <a:avLst/>
            <a:gdLst/>
            <a:ahLst/>
            <a:cxnLst/>
            <a:rect l="l" t="t" r="r" b="b"/>
            <a:pathLst>
              <a:path w="8115300" h="2208367">
                <a:moveTo>
                  <a:pt x="0" y="0"/>
                </a:moveTo>
                <a:lnTo>
                  <a:pt x="8115300" y="0"/>
                </a:lnTo>
                <a:lnTo>
                  <a:pt x="8115300" y="2208367"/>
                </a:lnTo>
                <a:lnTo>
                  <a:pt x="0" y="2208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19150"/>
            <a:ext cx="16230600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libri (MS) Bold"/>
              </a:rPr>
              <a:t>Marital Status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93060" y="4793089"/>
            <a:ext cx="37236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No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96844" y="5788182"/>
            <a:ext cx="7164799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Singles are also eligible for specific category-wise credit cards (electronics, bills, and entertainment...)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96844" y="4418439"/>
            <a:ext cx="716479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Does this mean the rest of the groups are not eligible?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518839-30E7-A8D1-6151-476F2F910E71}"/>
              </a:ext>
            </a:extLst>
          </p:cNvPr>
          <p:cNvCxnSpPr>
            <a:cxnSpLocks/>
          </p:cNvCxnSpPr>
          <p:nvPr/>
        </p:nvCxnSpPr>
        <p:spPr>
          <a:xfrm>
            <a:off x="3352800" y="2171700"/>
            <a:ext cx="6544043" cy="0"/>
          </a:xfrm>
          <a:prstGeom prst="line">
            <a:avLst/>
          </a:prstGeom>
          <a:ln w="28575" cap="flat" cmpd="sng" algn="ctr">
            <a:solidFill>
              <a:srgbClr val="118D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4B418F9-80F2-83E4-637A-736C4A0B508F}"/>
              </a:ext>
            </a:extLst>
          </p:cNvPr>
          <p:cNvSpPr/>
          <p:nvPr/>
        </p:nvSpPr>
        <p:spPr>
          <a:xfrm>
            <a:off x="1371600" y="4418440"/>
            <a:ext cx="4191000" cy="1261636"/>
          </a:xfrm>
          <a:prstGeom prst="ellipse">
            <a:avLst/>
          </a:prstGeom>
          <a:noFill/>
          <a:ln>
            <a:solidFill>
              <a:srgbClr val="118D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F5E1B8-CCE4-871C-927B-8FABDF115193}"/>
              </a:ext>
            </a:extLst>
          </p:cNvPr>
          <p:cNvCxnSpPr>
            <a:cxnSpLocks/>
          </p:cNvCxnSpPr>
          <p:nvPr/>
        </p:nvCxnSpPr>
        <p:spPr>
          <a:xfrm flipV="1">
            <a:off x="4419600" y="2705100"/>
            <a:ext cx="10439400" cy="1713339"/>
          </a:xfrm>
          <a:prstGeom prst="line">
            <a:avLst/>
          </a:prstGeom>
          <a:ln w="28575" cap="flat" cmpd="sng" algn="ctr">
            <a:solidFill>
              <a:srgbClr val="118D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E5FF801-7039-4080-E898-276DD9D32183}"/>
              </a:ext>
            </a:extLst>
          </p:cNvPr>
          <p:cNvSpPr/>
          <p:nvPr/>
        </p:nvSpPr>
        <p:spPr>
          <a:xfrm>
            <a:off x="1828800" y="8499474"/>
            <a:ext cx="2971800" cy="758825"/>
          </a:xfrm>
          <a:prstGeom prst="ellipse">
            <a:avLst/>
          </a:prstGeom>
          <a:noFill/>
          <a:ln>
            <a:solidFill>
              <a:srgbClr val="12239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A16501-19B2-1193-24A4-C200E4FFD54D}"/>
              </a:ext>
            </a:extLst>
          </p:cNvPr>
          <p:cNvCxnSpPr>
            <a:cxnSpLocks/>
          </p:cNvCxnSpPr>
          <p:nvPr/>
        </p:nvCxnSpPr>
        <p:spPr>
          <a:xfrm flipV="1">
            <a:off x="3505200" y="6057900"/>
            <a:ext cx="6391643" cy="2438400"/>
          </a:xfrm>
          <a:prstGeom prst="line">
            <a:avLst/>
          </a:prstGeom>
          <a:ln w="28575" cap="flat" cmpd="sng" algn="ctr">
            <a:solidFill>
              <a:srgbClr val="12239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68CA63-6B03-3D05-10D8-A663DAC1821E}"/>
              </a:ext>
            </a:extLst>
          </p:cNvPr>
          <p:cNvSpPr/>
          <p:nvPr/>
        </p:nvSpPr>
        <p:spPr>
          <a:xfrm>
            <a:off x="9896843" y="1787525"/>
            <a:ext cx="7164799" cy="472014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 2"/>
          <p:cNvSpPr/>
          <p:nvPr/>
        </p:nvSpPr>
        <p:spPr>
          <a:xfrm>
            <a:off x="1028700" y="1696159"/>
            <a:ext cx="8530768" cy="4720149"/>
          </a:xfrm>
          <a:custGeom>
            <a:avLst/>
            <a:gdLst/>
            <a:ahLst/>
            <a:cxnLst/>
            <a:rect l="l" t="t" r="r" b="b"/>
            <a:pathLst>
              <a:path w="8530768" h="4720149">
                <a:moveTo>
                  <a:pt x="0" y="0"/>
                </a:moveTo>
                <a:lnTo>
                  <a:pt x="8530768" y="0"/>
                </a:lnTo>
                <a:lnTo>
                  <a:pt x="8530768" y="4720149"/>
                </a:lnTo>
                <a:lnTo>
                  <a:pt x="0" y="472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6556890"/>
            <a:ext cx="8530768" cy="2701410"/>
          </a:xfrm>
          <a:custGeom>
            <a:avLst/>
            <a:gdLst/>
            <a:ahLst/>
            <a:cxnLst/>
            <a:rect l="l" t="t" r="r" b="b"/>
            <a:pathLst>
              <a:path w="8530768" h="2701410">
                <a:moveTo>
                  <a:pt x="0" y="0"/>
                </a:moveTo>
                <a:lnTo>
                  <a:pt x="8530768" y="0"/>
                </a:lnTo>
                <a:lnTo>
                  <a:pt x="8530768" y="2701410"/>
                </a:lnTo>
                <a:lnTo>
                  <a:pt x="0" y="2701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19150"/>
            <a:ext cx="16230600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libri (MS) Bold"/>
              </a:rPr>
              <a:t>Occupation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96844" y="1908368"/>
            <a:ext cx="7164799" cy="460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ibri (MS)"/>
              </a:rPr>
              <a:t>Salaried IT employees, Business owners, and other employees are high-value customers for new credit cards. 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 (MS)"/>
              </a:rPr>
              <a:t>IT employees for all categories - more importantly (bills, groceries, electronics, health and wellness, and travel)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 (MS)"/>
              </a:rPr>
              <a:t>Business owners for categories (bills, groceries, electronics, travel and entertainment). They spend more on travel and can be offered credit cards with benefits like</a:t>
            </a:r>
          </a:p>
          <a:p>
            <a:pPr marL="863601" lvl="2" indent="-287867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 (MS) Bold"/>
              </a:rPr>
              <a:t>complimentary lounge access</a:t>
            </a:r>
          </a:p>
          <a:p>
            <a:pPr marL="863601" lvl="2" indent="-287867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 (MS) Bold"/>
              </a:rPr>
              <a:t>free flight tickets</a:t>
            </a:r>
          </a:p>
          <a:p>
            <a:pPr marL="863601" lvl="2" indent="-287867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 (MS) Bold"/>
              </a:rPr>
              <a:t>co-branded benefits with airlines or travel partners, and many more...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 (MS)"/>
              </a:rPr>
              <a:t>Other employees for categories (bills, groceries, electronics, health and wellness, and food).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05487" y="7794883"/>
            <a:ext cx="297954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ibri (MS)"/>
              </a:rPr>
              <a:t>No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72065" y="8175625"/>
            <a:ext cx="7164799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ibri (MS)"/>
              </a:rPr>
              <a:t>Freelancers and Government employees are also eligible for specific category-wise credit cards (bills, groceries, and electronics...)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96844" y="7401182"/>
            <a:ext cx="716479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Does this mean the rest of the groups are not eligible?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47CEED-6E71-587B-D146-17541ABD2656}"/>
              </a:ext>
            </a:extLst>
          </p:cNvPr>
          <p:cNvSpPr/>
          <p:nvPr/>
        </p:nvSpPr>
        <p:spPr>
          <a:xfrm rot="561411">
            <a:off x="1724822" y="4869663"/>
            <a:ext cx="4132439" cy="474461"/>
          </a:xfrm>
          <a:prstGeom prst="ellipse">
            <a:avLst/>
          </a:prstGeom>
          <a:noFill/>
          <a:ln>
            <a:solidFill>
              <a:srgbClr val="6B007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0272A1-57FA-09BF-D04F-DF473E989E0E}"/>
              </a:ext>
            </a:extLst>
          </p:cNvPr>
          <p:cNvCxnSpPr>
            <a:cxnSpLocks/>
          </p:cNvCxnSpPr>
          <p:nvPr/>
        </p:nvCxnSpPr>
        <p:spPr>
          <a:xfrm flipV="1">
            <a:off x="3048000" y="2781300"/>
            <a:ext cx="7162800" cy="1981200"/>
          </a:xfrm>
          <a:prstGeom prst="line">
            <a:avLst/>
          </a:prstGeom>
          <a:ln w="28575" cap="flat" cmpd="sng" algn="ctr">
            <a:solidFill>
              <a:srgbClr val="6B007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CD2B3A4-50D0-476E-5B30-7856717F63D5}"/>
              </a:ext>
            </a:extLst>
          </p:cNvPr>
          <p:cNvSpPr/>
          <p:nvPr/>
        </p:nvSpPr>
        <p:spPr>
          <a:xfrm rot="606863">
            <a:off x="1728166" y="5140954"/>
            <a:ext cx="2357862" cy="331485"/>
          </a:xfrm>
          <a:prstGeom prst="ellipse">
            <a:avLst/>
          </a:prstGeom>
          <a:noFill/>
          <a:ln>
            <a:solidFill>
              <a:srgbClr val="118D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4ED765-A945-E784-2ECD-D3B2974862CA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1746488" y="3467100"/>
            <a:ext cx="8464312" cy="1632560"/>
          </a:xfrm>
          <a:prstGeom prst="line">
            <a:avLst/>
          </a:prstGeom>
          <a:ln w="28575" cap="flat" cmpd="sng" algn="ctr">
            <a:solidFill>
              <a:srgbClr val="118D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59BDD049-7E06-EB66-B498-F56BE134E14E}"/>
              </a:ext>
            </a:extLst>
          </p:cNvPr>
          <p:cNvSpPr/>
          <p:nvPr/>
        </p:nvSpPr>
        <p:spPr>
          <a:xfrm rot="606863">
            <a:off x="1687186" y="5445754"/>
            <a:ext cx="2357862" cy="331485"/>
          </a:xfrm>
          <a:prstGeom prst="ellipse">
            <a:avLst/>
          </a:prstGeom>
          <a:noFill/>
          <a:ln>
            <a:solidFill>
              <a:srgbClr val="E044A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FFFE04-4E94-64E6-7F7E-397F30B18E65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705508" y="5404460"/>
            <a:ext cx="8366557" cy="577240"/>
          </a:xfrm>
          <a:prstGeom prst="line">
            <a:avLst/>
          </a:prstGeom>
          <a:ln w="28575" cap="flat" cmpd="sng" algn="ctr">
            <a:solidFill>
              <a:srgbClr val="E044A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982A3A2-9405-8E4B-0131-3AA762D92519}"/>
              </a:ext>
            </a:extLst>
          </p:cNvPr>
          <p:cNvSpPr/>
          <p:nvPr/>
        </p:nvSpPr>
        <p:spPr>
          <a:xfrm>
            <a:off x="2971800" y="7511862"/>
            <a:ext cx="3200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C134D0-EB29-B7E9-922B-9ACFA303DAD5}"/>
              </a:ext>
            </a:extLst>
          </p:cNvPr>
          <p:cNvCxnSpPr>
            <a:cxnSpLocks/>
          </p:cNvCxnSpPr>
          <p:nvPr/>
        </p:nvCxnSpPr>
        <p:spPr>
          <a:xfrm>
            <a:off x="6172200" y="8039100"/>
            <a:ext cx="3899865" cy="339532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0E02271-7924-B387-4452-411B91EC48E5}"/>
              </a:ext>
            </a:extLst>
          </p:cNvPr>
          <p:cNvSpPr/>
          <p:nvPr/>
        </p:nvSpPr>
        <p:spPr>
          <a:xfrm rot="19749665">
            <a:off x="1720609" y="2457153"/>
            <a:ext cx="3104012" cy="10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F411C3-F7A3-02F8-CDC9-30F30F551088}"/>
              </a:ext>
            </a:extLst>
          </p:cNvPr>
          <p:cNvCxnSpPr>
            <a:cxnSpLocks/>
            <a:stCxn id="29" idx="6"/>
          </p:cNvCxnSpPr>
          <p:nvPr/>
        </p:nvCxnSpPr>
        <p:spPr>
          <a:xfrm flipV="1">
            <a:off x="4605186" y="2115776"/>
            <a:ext cx="5466879" cy="60078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68896" y="4114800"/>
            <a:ext cx="6350208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>
                <a:solidFill>
                  <a:srgbClr val="000000"/>
                </a:solidFill>
                <a:latin typeface="Canva Student Font"/>
              </a:rPr>
              <a:t>THANK YOU</a:t>
            </a:r>
          </a:p>
          <a:p>
            <a:pPr algn="ctr">
              <a:lnSpc>
                <a:spcPts val="8250"/>
              </a:lnSpc>
            </a:pPr>
            <a:r>
              <a:rPr lang="en-US" sz="7500">
                <a:solidFill>
                  <a:srgbClr val="000000"/>
                </a:solidFill>
                <a:latin typeface="Canva Student Font"/>
              </a:rPr>
              <a:t>Very Much</a:t>
            </a:r>
          </a:p>
        </p:txBody>
      </p:sp>
      <p:sp>
        <p:nvSpPr>
          <p:cNvPr id="3" name="Freeform 3"/>
          <p:cNvSpPr/>
          <p:nvPr/>
        </p:nvSpPr>
        <p:spPr>
          <a:xfrm>
            <a:off x="15397656" y="7396656"/>
            <a:ext cx="1861644" cy="1861644"/>
          </a:xfrm>
          <a:custGeom>
            <a:avLst/>
            <a:gdLst/>
            <a:ahLst/>
            <a:cxnLst/>
            <a:rect l="l" t="t" r="r" b="b"/>
            <a:pathLst>
              <a:path w="1861644" h="1861644">
                <a:moveTo>
                  <a:pt x="0" y="0"/>
                </a:moveTo>
                <a:lnTo>
                  <a:pt x="1861644" y="0"/>
                </a:lnTo>
                <a:lnTo>
                  <a:pt x="1861644" y="1861644"/>
                </a:lnTo>
                <a:lnTo>
                  <a:pt x="0" y="186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30872" y="6631481"/>
            <a:ext cx="4113113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u="sng">
                <a:solidFill>
                  <a:srgbClr val="000000"/>
                </a:solidFill>
                <a:latin typeface="Calibri (MS)"/>
                <a:hlinkClick r:id="rId3" tooltip="https://app.powerbi.com/view?r=eyJrIjoiNmNmNzc3NGItZjFiYi00NWM3LTk3NjItNzNkMjA1MTc2MzIzIiwidCI6ImM2ZTU0OWIzLTVmNDUtNDAzMi1hYWU5LWQ0MjQ0ZGM1YjJjNCJ9"/>
              </a:rPr>
              <a:t>Live Dashboard Link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</TotalTime>
  <Words>807</Words>
  <Application>Microsoft Office PowerPoint</Application>
  <PresentationFormat>Custom</PresentationFormat>
  <Paragraphs>81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 (MS)</vt:lpstr>
      <vt:lpstr>Canva Student Font</vt:lpstr>
      <vt:lpstr>Arial</vt:lpstr>
      <vt:lpstr>Calibri</vt:lpstr>
      <vt:lpstr>Calibri (MS)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RPC8</dc:title>
  <cp:lastModifiedBy>G Viswavardhan Reddy</cp:lastModifiedBy>
  <cp:revision>3</cp:revision>
  <dcterms:created xsi:type="dcterms:W3CDTF">2006-08-16T00:00:00Z</dcterms:created>
  <dcterms:modified xsi:type="dcterms:W3CDTF">2023-12-25T02:16:11Z</dcterms:modified>
  <dc:identifier>DAF3q33Y5fM</dc:identifier>
</cp:coreProperties>
</file>